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9" r:id="rId4"/>
    <p:sldId id="260" r:id="rId5"/>
    <p:sldId id="263" r:id="rId6"/>
    <p:sldId id="268" r:id="rId7"/>
    <p:sldId id="264" r:id="rId8"/>
    <p:sldId id="269" r:id="rId9"/>
    <p:sldId id="265" r:id="rId10"/>
    <p:sldId id="270" r:id="rId11"/>
    <p:sldId id="266" r:id="rId12"/>
    <p:sldId id="262" r:id="rId13"/>
    <p:sldId id="267" r:id="rId14"/>
    <p:sldId id="258" r:id="rId15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B028B"/>
    <a:srgbClr val="387824"/>
    <a:srgbClr val="003399"/>
    <a:srgbClr val="5F5F5F"/>
    <a:srgbClr val="0033CC"/>
    <a:srgbClr val="5AC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7" autoAdjust="0"/>
    <p:restoredTop sz="94818"/>
  </p:normalViewPr>
  <p:slideViewPr>
    <p:cSldViewPr>
      <p:cViewPr varScale="1">
        <p:scale>
          <a:sx n="73" d="100"/>
          <a:sy n="73" d="100"/>
        </p:scale>
        <p:origin x="-1340" y="-72"/>
      </p:cViewPr>
      <p:guideLst>
        <p:guide orient="horz" pos="346"/>
        <p:guide orient="horz" pos="3974"/>
        <p:guide orient="horz" pos="164"/>
        <p:guide orient="horz" pos="4156"/>
        <p:guide orient="horz" pos="436"/>
        <p:guide orient="horz" pos="743"/>
        <p:guide orient="horz" pos="3547"/>
        <p:guide orient="horz" pos="522"/>
        <p:guide orient="horz" pos="3710"/>
        <p:guide orient="horz" pos="1747"/>
        <p:guide pos="393"/>
        <p:guide pos="7514"/>
        <p:guide pos="211"/>
        <p:guide pos="5110"/>
        <p:guide pos="2842"/>
        <p:guide pos="3840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orient="horz" pos="2924"/>
        <p:guide pos="214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xmlns="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7E52357-4A85-D641-8CC2-E2902AE3A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808" y="1692548"/>
            <a:ext cx="7345685" cy="131213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3CC33"/>
                </a:solidFill>
              </a:rPr>
              <a:t>Экономика выращивания земляники садовой 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ADEA073E-18A5-F94C-A28F-B0E184FB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808" y="3204716"/>
            <a:ext cx="7345684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Бота Александр Юрьевич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Глава КХ «Ника»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C316C9-6F3A-974F-A6FA-ABC1898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</a:t>
            </a:fld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28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89886"/>
              </p:ext>
            </p:extLst>
          </p:nvPr>
        </p:nvGraphicFramePr>
        <p:xfrm>
          <a:off x="827832" y="4428852"/>
          <a:ext cx="16065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Точечный рисунок" r:id="rId4" imgW="1114668" imgH="1028829" progId="PBrush">
                  <p:embed/>
                </p:oleObj>
              </mc:Choice>
              <mc:Fallback>
                <p:oleObj name="Точечный рисунок" r:id="rId4" imgW="1114668" imgH="102882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32" y="4428852"/>
                        <a:ext cx="160655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5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8" y="2268612"/>
            <a:ext cx="4224470" cy="316835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Бизнес-план на закладку плантации земляники садовой интенсивного типа, площадью 2 га.</a:t>
            </a:r>
            <a:endParaRPr lang="ru-RU" sz="20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76" y="1620540"/>
            <a:ext cx="4128460" cy="3096344"/>
          </a:xfrm>
        </p:spPr>
      </p:pic>
    </p:spTree>
    <p:extLst>
      <p:ext uri="{BB962C8B-B14F-4D97-AF65-F5344CB8AC3E}">
        <p14:creationId xmlns:p14="http://schemas.microsoft.com/office/powerpoint/2010/main" val="143636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756444"/>
            <a:ext cx="6797016" cy="7113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Расчет </a:t>
            </a:r>
            <a:r>
              <a:rPr lang="ru-RU" sz="2000" b="1" dirty="0">
                <a:solidFill>
                  <a:schemeClr val="tx1"/>
                </a:solidFill>
              </a:rPr>
              <a:t>капитальных и эксплуатационных затрат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закладку 2 га товарной плантации земляники садовой,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 условием 2-х летней эксплуатации.</a:t>
            </a:r>
            <a:r>
              <a:rPr lang="ru-RU" sz="2000" b="1" dirty="0"/>
              <a:t>            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16343"/>
              </p:ext>
            </p:extLst>
          </p:nvPr>
        </p:nvGraphicFramePr>
        <p:xfrm>
          <a:off x="395784" y="1428750"/>
          <a:ext cx="7560839" cy="43682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29791"/>
                <a:gridCol w="4031048"/>
              </a:tblGrid>
              <a:tr h="4332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Расчет затрат на  обеспечение сбора продукции – 1-й год </a:t>
                      </a: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3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При средней урожайности 22 т./га., вал продукции составит 44 тн.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Times New Roman"/>
                          <a:ea typeface="Times New Roman"/>
                        </a:rPr>
                        <a:t>Потребуется: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88 000 шт. пластиковых коррексов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8800 шт. картонных коробок ________________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Оплата сбора продукции, из расчёта 20 руб.\кг.</a:t>
                      </a: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176 000 руб.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308 000 руб.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880 000 руб.</a:t>
                      </a: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1 364 000 руб.</a:t>
                      </a: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8">
                <a:tc gridSpan="2">
                  <a:txBody>
                    <a:bodyPr/>
                    <a:lstStyle/>
                    <a:p>
                      <a:pPr marL="342900"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Расчет затрат на  обеспечение сбора продукции – 2-й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3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При средней урожайности 18 т./га., вал продукции составит 36 тн.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Times New Roman"/>
                          <a:ea typeface="Times New Roman"/>
                        </a:rPr>
                        <a:t>Потребуется: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72 000 шт. пластиковых коррексов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7200 шт. картонных коробок ________________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Оплата сбора продукции, из расчёта 20 руб.\кг.</a:t>
                      </a: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144 000 руб.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252 000 руб.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720 000 руб.</a:t>
                      </a: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1 116 000 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98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Капитальных вложений ______________________________________ 1 655 900 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Эксплуатационных затрат по годам: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год высадки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________________     60 800 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                                                                     1-й год ____________________ 1 637 600 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                                                                    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2-й год ____________________ 1 389 000 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32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ИТОГО ЗАТРАТ: _____________________________________________ 4 743 300 руб. 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395" marR="64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87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12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0" y="1908572"/>
            <a:ext cx="4471120" cy="375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96" y="972467"/>
            <a:ext cx="4892510" cy="36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7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756444"/>
            <a:ext cx="6797016" cy="7113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Расчет </a:t>
            </a:r>
            <a:r>
              <a:rPr lang="ru-RU" sz="2000" b="1" dirty="0">
                <a:solidFill>
                  <a:schemeClr val="tx1"/>
                </a:solidFill>
              </a:rPr>
              <a:t>капитальных и эксплуатационных затрат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закладку 2 га товарной плантации земляники садовой,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 условием 2-х летней эксплуатации.</a:t>
            </a:r>
            <a:r>
              <a:rPr lang="ru-RU" sz="2000" b="1" dirty="0"/>
              <a:t>            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0" y="1428750"/>
            <a:ext cx="7272808" cy="436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0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14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5735F43-D536-CD4D-9AC1-BDF4003BE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816" y="1548532"/>
            <a:ext cx="5544616" cy="24479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Глава хозяйства Александр Бота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Крестьянское хозяйство «Ника»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Республика Адыгея Майкопский район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Ст. Кужорская ул. Лесная 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Моб. +79284691050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Email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botaaleksandr@yandex.ru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Сайт: </a:t>
            </a:r>
            <a:r>
              <a:rPr lang="en-US" dirty="0" smtClean="0">
                <a:solidFill>
                  <a:schemeClr val="tx1"/>
                </a:solidFill>
              </a:rPr>
              <a:t> www.nika01region.ru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28" y="2700660"/>
            <a:ext cx="1872208" cy="171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7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Бизнес-план на закладку плантации земляники садовой интенсивного типа, площадью 2 га.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7791531" cy="141634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500" b="1" dirty="0"/>
              <a:t>Содержание</a:t>
            </a:r>
            <a:r>
              <a:rPr lang="ru-RU" sz="4500" b="1" dirty="0" smtClean="0"/>
              <a:t>:</a:t>
            </a:r>
            <a:r>
              <a:rPr lang="ru-RU" b="1" dirty="0"/>
              <a:t> </a:t>
            </a:r>
          </a:p>
          <a:p>
            <a:pPr lvl="0"/>
            <a:r>
              <a:rPr lang="ru-RU" sz="4500" b="1" dirty="0"/>
              <a:t>Краткий обзор  проекта.                                                                                        </a:t>
            </a:r>
          </a:p>
          <a:p>
            <a:pPr lvl="0"/>
            <a:r>
              <a:rPr lang="ru-RU" sz="4500" b="1" dirty="0"/>
              <a:t>Расчет капитальных и эксплуатационных затрат на закладку 2 га  товарной плантации.     </a:t>
            </a:r>
          </a:p>
          <a:p>
            <a:pPr lvl="0"/>
            <a:r>
              <a:rPr lang="ru-RU" sz="4500" b="1" dirty="0"/>
              <a:t>Расчет сроков окупаемости по годам.</a:t>
            </a:r>
          </a:p>
          <a:p>
            <a:pPr lvl="0"/>
            <a:r>
              <a:rPr lang="ru-RU" sz="4500" b="1" dirty="0"/>
              <a:t>Эффективность проекта                                                 </a:t>
            </a:r>
            <a:r>
              <a:rPr lang="ru-RU" sz="4500" dirty="0"/>
              <a:t>                                    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2</a:t>
            </a:fld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2" y="2844676"/>
            <a:ext cx="72008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53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12428"/>
            <a:ext cx="6797016" cy="751291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1.Краткий обзор проекта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Общая проектируемая площадь закладки – 2 </a:t>
            </a:r>
            <a:r>
              <a:rPr lang="ru-RU" sz="2000" b="1" dirty="0" smtClean="0">
                <a:solidFill>
                  <a:schemeClr val="tx1"/>
                </a:solidFill>
              </a:rPr>
              <a:t>га.   Культура </a:t>
            </a:r>
            <a:r>
              <a:rPr lang="ru-RU" sz="2000" b="1" dirty="0">
                <a:solidFill>
                  <a:schemeClr val="tx1"/>
                </a:solidFill>
              </a:rPr>
              <a:t>– земляника садовая.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09796"/>
              </p:ext>
            </p:extLst>
          </p:nvPr>
        </p:nvGraphicFramePr>
        <p:xfrm>
          <a:off x="683816" y="1404516"/>
          <a:ext cx="6999287" cy="457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3" imgW="7003242" imgH="4577335" progId="Word.Document.12">
                  <p:embed/>
                </p:oleObj>
              </mc:Choice>
              <mc:Fallback>
                <p:oleObj name="Документ" r:id="rId3" imgW="7003242" imgH="45773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816" y="1404516"/>
                        <a:ext cx="6999287" cy="457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60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4" y="972468"/>
            <a:ext cx="7714882" cy="2952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Планируемая высадка плантации будет производиться перспективными сортами  раннего, среднего </a:t>
            </a:r>
            <a:r>
              <a:rPr lang="ru-RU" dirty="0" smtClean="0"/>
              <a:t>или </a:t>
            </a:r>
            <a:r>
              <a:rPr lang="ru-RU" dirty="0"/>
              <a:t>позднего сроков созревания. </a:t>
            </a:r>
          </a:p>
          <a:p>
            <a:pPr marL="0" indent="0">
              <a:buNone/>
            </a:pPr>
            <a:r>
              <a:rPr lang="ru-RU" dirty="0"/>
              <a:t>     В проекте предложено использовать оздоровленный посадочный материал, выращенный на питомниках КХ «Ника» Республики Адыгея. Предлагаемый сортовой состав – </a:t>
            </a:r>
            <a:r>
              <a:rPr lang="ru-RU" dirty="0" err="1"/>
              <a:t>Алба</a:t>
            </a:r>
            <a:r>
              <a:rPr lang="ru-RU" dirty="0"/>
              <a:t>, Азия, Роксана. Потенциал урожайности 20 - 27 т/га.</a:t>
            </a:r>
          </a:p>
          <a:p>
            <a:pPr marL="0" indent="0">
              <a:buNone/>
            </a:pPr>
            <a:r>
              <a:rPr lang="ru-RU" dirty="0"/>
              <a:t>     Интенсивную  технологию  выращивания  земляники, как наиболее экономически эффективную,  в настоящее время используют все  </a:t>
            </a:r>
            <a:r>
              <a:rPr lang="ru-RU" dirty="0" smtClean="0"/>
              <a:t>развитые </a:t>
            </a:r>
            <a:r>
              <a:rPr lang="ru-RU" dirty="0"/>
              <a:t>страны</a:t>
            </a:r>
            <a:r>
              <a:rPr lang="ru-RU" dirty="0" smtClean="0"/>
              <a:t>, </a:t>
            </a:r>
            <a:r>
              <a:rPr lang="ru-RU" dirty="0"/>
              <a:t>широкое применение она получила и в России. По неофициальным данным, площадь занятая под насаждения земляники садовой только в Республике Адыгея и Краснодарском крае приближается к 1,5 тысячам гектаров. В том </a:t>
            </a:r>
            <a:r>
              <a:rPr lang="ru-RU" dirty="0" smtClean="0"/>
              <a:t>числе, </a:t>
            </a:r>
            <a:r>
              <a:rPr lang="ru-RU" dirty="0"/>
              <a:t>четверть из </a:t>
            </a:r>
            <a:r>
              <a:rPr lang="ru-RU" dirty="0" smtClean="0"/>
              <a:t>них, </a:t>
            </a:r>
            <a:r>
              <a:rPr lang="ru-RU" dirty="0"/>
              <a:t>это закрытый грунт. </a:t>
            </a:r>
          </a:p>
          <a:p>
            <a:pPr marL="0" indent="0">
              <a:buNone/>
            </a:pPr>
            <a:r>
              <a:rPr lang="ru-RU" dirty="0"/>
              <a:t>     Расчет потребности в капиталовложениях  определен исходя из материалов технологических карт, типовых норм выработки, фактических данных передовых хозяйств Краснодарского края и Республики Адыгея.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2" y="3996804"/>
            <a:ext cx="7416824" cy="20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4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756444"/>
            <a:ext cx="6797016" cy="7113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Расчет </a:t>
            </a:r>
            <a:r>
              <a:rPr lang="ru-RU" sz="2000" b="1" dirty="0">
                <a:solidFill>
                  <a:schemeClr val="tx1"/>
                </a:solidFill>
              </a:rPr>
              <a:t>капитальных и эксплуатационных затрат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закладку 2 га товарной плантации земляники садовой,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 условием 2-х летней эксплуатации.</a:t>
            </a:r>
            <a:r>
              <a:rPr lang="ru-RU" sz="2000" b="1" dirty="0"/>
              <a:t>            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682896"/>
              </p:ext>
            </p:extLst>
          </p:nvPr>
        </p:nvGraphicFramePr>
        <p:xfrm>
          <a:off x="467792" y="1404516"/>
          <a:ext cx="7416824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Документ" r:id="rId3" imgW="7320959" imgH="4166344" progId="Word.Document.12">
                  <p:embed/>
                </p:oleObj>
              </mc:Choice>
              <mc:Fallback>
                <p:oleObj name="Документ" r:id="rId3" imgW="7320959" imgH="41663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792" y="1404516"/>
                        <a:ext cx="7416824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76" y="1980580"/>
            <a:ext cx="4182104" cy="371264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6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03896" y="612428"/>
            <a:ext cx="6783993" cy="71135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Бизнес-план на закладку плантации земляники садовой интенсивного типа, площадью 2 га.</a:t>
            </a:r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" y="2484636"/>
            <a:ext cx="4470136" cy="3352601"/>
          </a:xfrm>
        </p:spPr>
      </p:pic>
    </p:spTree>
    <p:extLst>
      <p:ext uri="{BB962C8B-B14F-4D97-AF65-F5344CB8AC3E}">
        <p14:creationId xmlns:p14="http://schemas.microsoft.com/office/powerpoint/2010/main" val="378426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756444"/>
            <a:ext cx="6797016" cy="7113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Расчет </a:t>
            </a:r>
            <a:r>
              <a:rPr lang="ru-RU" sz="2000" b="1" dirty="0">
                <a:solidFill>
                  <a:schemeClr val="tx1"/>
                </a:solidFill>
              </a:rPr>
              <a:t>капитальных и эксплуатационных затрат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закладку 2 га товарной плантации земляники садовой,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 условием 2-х летней эксплуатации.</a:t>
            </a:r>
            <a:r>
              <a:rPr lang="ru-RU" sz="2000" b="1" dirty="0"/>
              <a:t>            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60922"/>
              </p:ext>
            </p:extLst>
          </p:nvPr>
        </p:nvGraphicFramePr>
        <p:xfrm>
          <a:off x="683816" y="1260500"/>
          <a:ext cx="72008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Документ" r:id="rId3" imgW="7324435" imgH="4687151" progId="Word.Document.12">
                  <p:embed/>
                </p:oleObj>
              </mc:Choice>
              <mc:Fallback>
                <p:oleObj name="Документ" r:id="rId3" imgW="7324435" imgH="46871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816" y="1260500"/>
                        <a:ext cx="7200800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75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8" y="2052588"/>
            <a:ext cx="5055220" cy="379141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8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Бизнес-план на закладку плантации земляники садовой интенсивного типа, площадью 2 га.</a:t>
            </a:r>
            <a:endParaRPr lang="ru-RU" sz="2000" b="1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20" y="1548532"/>
            <a:ext cx="4608512" cy="3456383"/>
          </a:xfrm>
        </p:spPr>
      </p:pic>
    </p:spTree>
    <p:extLst>
      <p:ext uri="{BB962C8B-B14F-4D97-AF65-F5344CB8AC3E}">
        <p14:creationId xmlns:p14="http://schemas.microsoft.com/office/powerpoint/2010/main" val="225231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756444"/>
            <a:ext cx="6797016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Расчет </a:t>
            </a:r>
            <a:r>
              <a:rPr lang="ru-RU" sz="2000" b="1" dirty="0">
                <a:solidFill>
                  <a:schemeClr val="tx1"/>
                </a:solidFill>
              </a:rPr>
              <a:t>капитальных и эксплуатационных затрат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закладку 2 га товарной плантации земляники садовой,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 условием 2-х летней эксплуатации.</a:t>
            </a:r>
            <a:r>
              <a:rPr lang="ru-RU" sz="2000" b="1" dirty="0"/>
              <a:t>            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44172"/>
              </p:ext>
            </p:extLst>
          </p:nvPr>
        </p:nvGraphicFramePr>
        <p:xfrm>
          <a:off x="395784" y="1260500"/>
          <a:ext cx="7704856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Документ" r:id="rId3" imgW="7320959" imgH="6045870" progId="Word.Document.12">
                  <p:embed/>
                </p:oleObj>
              </mc:Choice>
              <mc:Fallback>
                <p:oleObj name="Документ" r:id="rId3" imgW="7320959" imgH="60458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784" y="1260500"/>
                        <a:ext cx="7704856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375622"/>
      </p:ext>
    </p:extLst>
  </p:cSld>
  <p:clrMapOvr>
    <a:masterClrMapping/>
  </p:clrMapOvr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4293</TotalTime>
  <Words>360</Words>
  <Application>Microsoft Office PowerPoint</Application>
  <PresentationFormat>Произвольный</PresentationFormat>
  <Paragraphs>80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Wf17_presentation</vt:lpstr>
      <vt:lpstr>Точечный рисунок</vt:lpstr>
      <vt:lpstr>Microsoft Word Document</vt:lpstr>
      <vt:lpstr>Документ</vt:lpstr>
      <vt:lpstr>Экономика выращивания земляники садовой </vt:lpstr>
      <vt:lpstr>Бизнес-план на закладку плантации земляники садовой интенсивного типа, площадью 2 га.</vt:lpstr>
      <vt:lpstr>1.Краткий обзор проекта. Общая проектируемая площадь закладки – 2 га.   Культура – земляника садовая. </vt:lpstr>
      <vt:lpstr>Презентация PowerPoint</vt:lpstr>
      <vt:lpstr>Расчет капитальных и эксплуатационных затрат  на закладку 2 га товарной плантации земляники садовой,  с условием 2-х летней эксплуатации.                                                                </vt:lpstr>
      <vt:lpstr>Бизнес-план на закладку плантации земляники садовой интенсивного типа, площадью 2 га.</vt:lpstr>
      <vt:lpstr>Расчет капитальных и эксплуатационных затрат  на закладку 2 га товарной плантации земляники садовой,  с условием 2-х летней эксплуатации.                                                                </vt:lpstr>
      <vt:lpstr>Бизнес-план на закладку плантации земляники садовой интенсивного типа, площадью 2 га.</vt:lpstr>
      <vt:lpstr>Расчет капитальных и эксплуатационных затрат  на закладку 2 га товарной плантации земляники садовой,  с условием 2-х летней эксплуатации.                                                                </vt:lpstr>
      <vt:lpstr>Бизнес-план на закладку плантации земляники садовой интенсивного типа, площадью 2 га.</vt:lpstr>
      <vt:lpstr>Расчет капитальных и эксплуатационных затрат  на закладку 2 га товарной плантации земляники садовой,  с условием 2-х летней эксплуатации.                                                                </vt:lpstr>
      <vt:lpstr>Презентация PowerPoint</vt:lpstr>
      <vt:lpstr>Расчет капитальных и эксплуатационных затрат  на закладку 2 га товарной плантации земляники садовой,  с условием 2-х летней эксплуатации.                                                                </vt:lpstr>
      <vt:lpstr>Благодарю за внимание! Вопросы?</vt:lpstr>
    </vt:vector>
  </TitlesOfParts>
  <Company>Berry-Union.RU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creator>Berry-Union.RU</dc:creator>
  <cp:lastModifiedBy>botaaleksandr@yandex.ru</cp:lastModifiedBy>
  <cp:revision>47</cp:revision>
  <cp:lastPrinted>2017-09-01T08:27:00Z</cp:lastPrinted>
  <dcterms:created xsi:type="dcterms:W3CDTF">2017-08-31T15:35:35Z</dcterms:created>
  <dcterms:modified xsi:type="dcterms:W3CDTF">2020-02-21T17:33:36Z</dcterms:modified>
</cp:coreProperties>
</file>